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485-6D6B-46DB-A121-8C2FA84A4A7D}" type="datetimeFigureOut">
              <a:rPr lang="en-CA" smtClean="0"/>
              <a:t>13/09/2011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8C9-96D0-4674-9C4D-5C872755C9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488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485-6D6B-46DB-A121-8C2FA84A4A7D}" type="datetimeFigureOut">
              <a:rPr lang="en-CA" smtClean="0"/>
              <a:t>13/09/2011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8C9-96D0-4674-9C4D-5C872755C9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88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485-6D6B-46DB-A121-8C2FA84A4A7D}" type="datetimeFigureOut">
              <a:rPr lang="en-CA" smtClean="0"/>
              <a:t>13/09/2011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8C9-96D0-4674-9C4D-5C872755C9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120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2F0A949-F2E7-4F5F-9DD9-6FCD30D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31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4FE172-5BB2-437C-AD75-3DA0136C9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94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9880D0D-2933-47E1-AE64-958F6D65E5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8218DA-12BA-4538-8F71-0A0A254F9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13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485-6D6B-46DB-A121-8C2FA84A4A7D}" type="datetimeFigureOut">
              <a:rPr lang="en-CA" smtClean="0"/>
              <a:t>13/09/2011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8C9-96D0-4674-9C4D-5C872755C9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25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485-6D6B-46DB-A121-8C2FA84A4A7D}" type="datetimeFigureOut">
              <a:rPr lang="en-CA" smtClean="0"/>
              <a:t>13/09/2011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8C9-96D0-4674-9C4D-5C872755C9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56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485-6D6B-46DB-A121-8C2FA84A4A7D}" type="datetimeFigureOut">
              <a:rPr lang="en-CA" smtClean="0"/>
              <a:t>13/09/2011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8C9-96D0-4674-9C4D-5C872755C9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037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485-6D6B-46DB-A121-8C2FA84A4A7D}" type="datetimeFigureOut">
              <a:rPr lang="en-CA" smtClean="0"/>
              <a:t>13/09/2011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8C9-96D0-4674-9C4D-5C872755C9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34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485-6D6B-46DB-A121-8C2FA84A4A7D}" type="datetimeFigureOut">
              <a:rPr lang="en-CA" smtClean="0"/>
              <a:t>13/09/2011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8C9-96D0-4674-9C4D-5C872755C9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700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485-6D6B-46DB-A121-8C2FA84A4A7D}" type="datetimeFigureOut">
              <a:rPr lang="en-CA" smtClean="0"/>
              <a:t>13/09/2011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8C9-96D0-4674-9C4D-5C872755C9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99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485-6D6B-46DB-A121-8C2FA84A4A7D}" type="datetimeFigureOut">
              <a:rPr lang="en-CA" smtClean="0"/>
              <a:t>13/09/2011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8C9-96D0-4674-9C4D-5C872755C9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97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94485-6D6B-46DB-A121-8C2FA84A4A7D}" type="datetimeFigureOut">
              <a:rPr lang="en-CA" smtClean="0"/>
              <a:t>13/09/2011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3B8C9-96D0-4674-9C4D-5C872755C9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66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94485-6D6B-46DB-A121-8C2FA84A4A7D}" type="datetimeFigureOut">
              <a:rPr lang="en-CA" smtClean="0"/>
              <a:t>13/09/2011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3B8C9-96D0-4674-9C4D-5C872755C9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380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chiron.valdosta.edu/whuitt/col/cogsys/piage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psy.pdx.edu/PsiCafe/KeyTheorists/Piage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health.com/Practitioner/ceduc/parentingstyles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hildrentoday.com/resources/articles/parent.htm" TargetMode="Externa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y.pdx.edu/PsiCafe/Overheads/FormalOpChar.htm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sy.pdx.edu/PsiCafe/Overheads/ConcreteChar.htm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://www.psy.pdx.edu/PsiCafe/Overheads/SensoriChar.htm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://www.psy.pdx.edu/PsiCafe/Overheads/PreopChar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uga.edu/epltt/Piaget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hyperlink" Target="http://www.psy.pdx.edu/PsiCafe/Overheads/3MountainTask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gif"/><Relationship Id="rId5" Type="http://schemas.openxmlformats.org/officeDocument/2006/relationships/hyperlink" Target="http://www.psy.pdx.edu/PsiCafe/Overheads/ConserveTask.htm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ityresearch.org/attachment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sy.pdx.edu/PsiCafe/KeyTheorists/Harlow.htm" TargetMode="Externa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.sunysb.edu/attachment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entral.com/romancequiz.ht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hyperlink" Target="http://www.web-research-design.net/cgi-bin/crq/crq.pl" TargetMode="Externa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Cognitive Development</a:t>
            </a:r>
            <a:endParaRPr lang="en-US" sz="300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chemeClr val="accent1"/>
                </a:solidFill>
              </a:rPr>
              <a:t>Jean Piaget</a:t>
            </a:r>
            <a:r>
              <a:rPr lang="en-US" sz="3200"/>
              <a:t> believed infants               begin at a cognitively                      “primitive” level and                        progress in distinct stages. </a:t>
            </a:r>
          </a:p>
          <a:p>
            <a:pPr>
              <a:lnSpc>
                <a:spcPct val="90000"/>
              </a:lnSpc>
            </a:pPr>
            <a:endParaRPr lang="en-US" sz="3200"/>
          </a:p>
          <a:p>
            <a:pPr>
              <a:lnSpc>
                <a:spcPct val="90000"/>
              </a:lnSpc>
            </a:pPr>
            <a:r>
              <a:rPr lang="en-US" sz="3200"/>
              <a:t>Piaget’s</a:t>
            </a:r>
            <a:r>
              <a:rPr lang="en-US" sz="3200">
                <a:solidFill>
                  <a:schemeClr val="accent1"/>
                </a:solidFill>
              </a:rPr>
              <a:t> schemas</a:t>
            </a:r>
            <a:r>
              <a:rPr lang="en-US" sz="3200"/>
              <a:t> are the most basic unit of intellect, which act as patterns that organize interactions with the environment.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/>
          </a:p>
        </p:txBody>
      </p:sp>
      <p:pic>
        <p:nvPicPr>
          <p:cNvPr id="313348" name="Picture 4" descr="6778080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49" name="Picture 5" descr="67780800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33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2" t="1682" r="17567" b="47864"/>
          <a:stretch>
            <a:fillRect/>
          </a:stretch>
        </p:blipFill>
        <p:spPr bwMode="auto">
          <a:xfrm rot="828635">
            <a:off x="6019800" y="1295400"/>
            <a:ext cx="2667000" cy="235902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3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Social-Emotional Development—Baumrind’s Three Parenting Styles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5029200" cy="3276600"/>
          </a:xfrm>
        </p:spPr>
        <p:txBody>
          <a:bodyPr/>
          <a:lstStyle/>
          <a:p>
            <a:pPr marL="571500" indent="-571500">
              <a:buFont typeface="Wingdings" pitchFamily="2" charset="2"/>
              <a:buNone/>
            </a:pPr>
            <a:r>
              <a:rPr lang="en-US" sz="2800">
                <a:solidFill>
                  <a:schemeClr val="accent1"/>
                </a:solidFill>
              </a:rPr>
              <a:t>1.  Permissive</a:t>
            </a:r>
          </a:p>
          <a:p>
            <a:pPr marL="1090613" lvl="2" indent="-419100">
              <a:buFont typeface="Wingdings" pitchFamily="2" charset="2"/>
              <a:buAutoNum type="alphaLcPeriod"/>
            </a:pPr>
            <a:r>
              <a:rPr lang="en-US" sz="2800">
                <a:solidFill>
                  <a:schemeClr val="accent1"/>
                </a:solidFill>
              </a:rPr>
              <a:t>Permissive Indifferent </a:t>
            </a:r>
            <a:r>
              <a:rPr lang="en-US" sz="2800"/>
              <a:t>Parents set few limits and give little attention or support.</a:t>
            </a:r>
            <a:r>
              <a:rPr lang="en-US" sz="2800">
                <a:solidFill>
                  <a:schemeClr val="accent1"/>
                </a:solidFill>
              </a:rPr>
              <a:t> </a:t>
            </a:r>
          </a:p>
          <a:p>
            <a:pPr marL="1090613" lvl="2" indent="-419100">
              <a:buFont typeface="Wingdings" pitchFamily="2" charset="2"/>
              <a:buAutoNum type="alphaLcPeriod"/>
            </a:pPr>
            <a:r>
              <a:rPr lang="en-US" sz="2800">
                <a:solidFill>
                  <a:schemeClr val="accent1"/>
                </a:solidFill>
              </a:rPr>
              <a:t>Permissive Indulgent </a:t>
            </a:r>
            <a:r>
              <a:rPr lang="en-US" sz="2800"/>
              <a:t>Parents are highly involved but set few demands or controls.</a:t>
            </a:r>
          </a:p>
        </p:txBody>
      </p:sp>
      <p:pic>
        <p:nvPicPr>
          <p:cNvPr id="323588" name="Picture 4" descr="http://www.parentfitness.com/images/parent_types/permissive_par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124200" cy="23749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589" name="Picture 5" descr="6778080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590" name="Picture 6" descr="67780800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4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Social-Emotional Development—Baumrind’s Three Parenting Styles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endParaRPr lang="en-US" sz="3500"/>
          </a:p>
          <a:p>
            <a:pPr marL="571500" indent="-571500"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2.   Authoritarian </a:t>
            </a:r>
            <a:r>
              <a:rPr lang="en-US"/>
              <a:t>Parents are         rigid and punitive.</a:t>
            </a:r>
          </a:p>
          <a:p>
            <a:pPr marL="571500" indent="-571500">
              <a:buFont typeface="Wingdings" pitchFamily="2" charset="2"/>
              <a:buAutoNum type="arabicPeriod" startAt="2"/>
            </a:pPr>
            <a:endParaRPr lang="en-US"/>
          </a:p>
          <a:p>
            <a:pPr marL="571500" indent="-571500">
              <a:buFont typeface="Wingdings" pitchFamily="2" charset="2"/>
              <a:buNone/>
            </a:pPr>
            <a:r>
              <a:rPr lang="en-US">
                <a:solidFill>
                  <a:schemeClr val="accent1"/>
                </a:solidFill>
              </a:rPr>
              <a:t>3.  Authoritative  </a:t>
            </a:r>
            <a:r>
              <a:rPr lang="en-US"/>
              <a:t>Parents are tender and caring.</a:t>
            </a:r>
          </a:p>
          <a:p>
            <a:pPr marL="571500" indent="-571500"/>
            <a:endParaRPr lang="en-US" sz="2600"/>
          </a:p>
          <a:p>
            <a:pPr marL="571500" indent="-571500">
              <a:buFont typeface="Wingdings" pitchFamily="2" charset="2"/>
              <a:buAutoNum type="arabicPeriod" startAt="2"/>
            </a:pPr>
            <a:endParaRPr lang="en-US"/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2022475"/>
            <a:ext cx="3276600" cy="3768725"/>
          </a:xfrm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95300" indent="-495300">
              <a:buFont typeface="Wingdings" pitchFamily="2" charset="2"/>
              <a:buNone/>
            </a:pPr>
            <a:r>
              <a:rPr lang="en-US" i="1">
                <a:solidFill>
                  <a:schemeClr val="accent2"/>
                </a:solidFill>
              </a:rPr>
              <a:t>	         </a:t>
            </a:r>
            <a:r>
              <a:rPr lang="en-US" sz="2400" i="1">
                <a:solidFill>
                  <a:schemeClr val="accent1"/>
                </a:solidFill>
              </a:rPr>
              <a:t>Study Tip:</a:t>
            </a:r>
            <a:r>
              <a:rPr lang="en-US" sz="2400" i="1">
                <a:solidFill>
                  <a:schemeClr val="accent2"/>
                </a:solidFill>
              </a:rPr>
              <a:t>   To avoid confusion, note:</a:t>
            </a:r>
          </a:p>
          <a:p>
            <a:pPr marL="495300" indent="-495300"/>
            <a:r>
              <a:rPr lang="en-US" sz="2400" i="1">
                <a:solidFill>
                  <a:schemeClr val="accent2"/>
                </a:solidFill>
              </a:rPr>
              <a:t>Two “Rs” in </a:t>
            </a:r>
            <a:r>
              <a:rPr lang="en-US" sz="2400" i="1">
                <a:solidFill>
                  <a:schemeClr val="accent1"/>
                </a:solidFill>
              </a:rPr>
              <a:t>AuthoRitaRian</a:t>
            </a:r>
            <a:r>
              <a:rPr lang="en-US" sz="2400" i="1">
                <a:solidFill>
                  <a:schemeClr val="accent2"/>
                </a:solidFill>
              </a:rPr>
              <a:t> = </a:t>
            </a:r>
            <a:r>
              <a:rPr lang="en-US" sz="2400" i="1">
                <a:solidFill>
                  <a:schemeClr val="accent1"/>
                </a:solidFill>
              </a:rPr>
              <a:t>“Rigid Ruler!” </a:t>
            </a:r>
          </a:p>
          <a:p>
            <a:pPr marL="495300" indent="-495300"/>
            <a:r>
              <a:rPr lang="en-US" sz="2400" i="1">
                <a:solidFill>
                  <a:schemeClr val="accent2"/>
                </a:solidFill>
              </a:rPr>
              <a:t>Two “Ts” in</a:t>
            </a:r>
            <a:r>
              <a:rPr lang="en-US" sz="2400" i="1">
                <a:solidFill>
                  <a:schemeClr val="accent1"/>
                </a:solidFill>
              </a:rPr>
              <a:t> AuThoriTarian </a:t>
            </a:r>
            <a:r>
              <a:rPr lang="en-US" sz="2400" i="1">
                <a:solidFill>
                  <a:schemeClr val="accent2"/>
                </a:solidFill>
              </a:rPr>
              <a:t>= </a:t>
            </a:r>
            <a:r>
              <a:rPr lang="en-US" sz="2400" i="1">
                <a:solidFill>
                  <a:schemeClr val="accent1"/>
                </a:solidFill>
              </a:rPr>
              <a:t>“Tender Teacher!”</a:t>
            </a:r>
          </a:p>
        </p:txBody>
      </p:sp>
      <p:pic>
        <p:nvPicPr>
          <p:cNvPr id="324613" name="Picture 5" descr="MCj038947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546100" cy="609600"/>
          </a:xfrm>
          <a:prstGeom prst="rect">
            <a:avLst/>
          </a:prstGeom>
          <a:solidFill>
            <a:schemeClr val="accent2"/>
          </a:solidFill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24614" name="Picture 6" descr="MCj023213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1625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622" name="Picture 14" descr="MCPE06588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136048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Cognitive Development (Continued)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41960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500"/>
              <a:t>Schemas grow  and change due to: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/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accent1"/>
                </a:solidFill>
              </a:rPr>
              <a:t>Assimilation: </a:t>
            </a:r>
            <a:r>
              <a:rPr lang="en-US"/>
              <a:t>absorbing new information into existing schemas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accent1"/>
                </a:solidFill>
              </a:rPr>
              <a:t>Accommodation: </a:t>
            </a:r>
            <a:r>
              <a:rPr lang="en-US"/>
              <a:t>adjusting old schemas or developing new ones to better fit with new information</a:t>
            </a:r>
          </a:p>
        </p:txBody>
      </p:sp>
      <p:pic>
        <p:nvPicPr>
          <p:cNvPr id="314372" name="Picture 4" descr="Misc June 08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87563"/>
            <a:ext cx="4267200" cy="3622675"/>
          </a:xfr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Cognitive Development—</a:t>
            </a:r>
            <a:br>
              <a:rPr lang="en-US"/>
            </a:br>
            <a:r>
              <a:rPr lang="en-US"/>
              <a:t>Piaget’s Four Stages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886200"/>
            <a:ext cx="8001000" cy="2438400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Sensorimotor</a:t>
            </a:r>
            <a:r>
              <a:rPr lang="en-US"/>
              <a:t>: birth to 2 years</a:t>
            </a:r>
          </a:p>
          <a:p>
            <a:r>
              <a:rPr lang="en-US">
                <a:solidFill>
                  <a:schemeClr val="accent1"/>
                </a:solidFill>
              </a:rPr>
              <a:t>Preoperational:</a:t>
            </a:r>
            <a:r>
              <a:rPr lang="en-US"/>
              <a:t> 2 to 7 years</a:t>
            </a:r>
          </a:p>
          <a:p>
            <a:r>
              <a:rPr lang="en-US">
                <a:solidFill>
                  <a:schemeClr val="accent1"/>
                </a:solidFill>
              </a:rPr>
              <a:t>Concrete Operational</a:t>
            </a:r>
            <a:r>
              <a:rPr lang="en-US"/>
              <a:t>: 7 to 11 years</a:t>
            </a:r>
          </a:p>
          <a:p>
            <a:r>
              <a:rPr lang="en-US">
                <a:solidFill>
                  <a:schemeClr val="accent1"/>
                </a:solidFill>
              </a:rPr>
              <a:t>Formal Operational</a:t>
            </a:r>
            <a:r>
              <a:rPr lang="en-US"/>
              <a:t>: 11 years and up</a:t>
            </a:r>
          </a:p>
        </p:txBody>
      </p:sp>
      <p:pic>
        <p:nvPicPr>
          <p:cNvPr id="316420" name="Picture 4" descr="Misc June 248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4"/>
          <a:stretch>
            <a:fillRect/>
          </a:stretch>
        </p:blipFill>
        <p:spPr>
          <a:xfrm>
            <a:off x="3124200" y="1676400"/>
            <a:ext cx="1981200" cy="2209800"/>
          </a:xfr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21" name="Picture 5" descr="ellie in christmas jacket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t="25285" r="6499" b="9395"/>
          <a:stretch>
            <a:fillRect/>
          </a:stretch>
        </p:blipFill>
        <p:spPr>
          <a:xfrm>
            <a:off x="685800" y="1676400"/>
            <a:ext cx="2019300" cy="2209800"/>
          </a:xfr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22" name="Picture 6" descr="Tyssees House 004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8" t="16495" r="30928" b="31271"/>
          <a:stretch>
            <a:fillRect/>
          </a:stretch>
        </p:blipFill>
        <p:spPr bwMode="auto">
          <a:xfrm>
            <a:off x="5486400" y="990600"/>
            <a:ext cx="1979613" cy="28956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23" name="Picture 7" descr="A's Game May 7 09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16345" r="56897"/>
          <a:stretch>
            <a:fillRect/>
          </a:stretch>
        </p:blipFill>
        <p:spPr bwMode="auto">
          <a:xfrm>
            <a:off x="6934200" y="2743200"/>
            <a:ext cx="1924050" cy="27432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24" name="Picture 8" descr="67780800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25" name="Picture 9" descr="67780800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26" name="Picture 10" descr="67780800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6427" name="Picture 11" descr="67780800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©John Wiley &amp; Sons, Inc. 2007                  Huffman: Psychology in Action (8e)</a:t>
            </a:r>
          </a:p>
        </p:txBody>
      </p:sp>
      <p:pic>
        <p:nvPicPr>
          <p:cNvPr id="317445" name="Picture 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r="3192" b="4645"/>
          <a:stretch>
            <a:fillRect/>
          </a:stretch>
        </p:blipFill>
        <p:spPr>
          <a:xfrm>
            <a:off x="2209800" y="381000"/>
            <a:ext cx="5089525" cy="5486400"/>
          </a:xfrm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7446" name="Picture 6" descr="6778080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6705600" y="6583363"/>
            <a:ext cx="1752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FFFF"/>
                </a:solidFill>
              </a:rPr>
              <a:t>Piaget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4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©John Wiley &amp; Sons, Inc. 2007                  Huffman: Psychology in Action (8e)</a:t>
            </a:r>
          </a:p>
        </p:txBody>
      </p:sp>
      <p:pic>
        <p:nvPicPr>
          <p:cNvPr id="318466" name="Picture 2" descr="t09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t="4950" r="4762" b="4950"/>
          <a:stretch>
            <a:fillRect/>
          </a:stretch>
        </p:blipFill>
        <p:spPr>
          <a:xfrm>
            <a:off x="2133600" y="381000"/>
            <a:ext cx="4648200" cy="5638800"/>
          </a:xfr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67" name="Picture 3" descr="clubhouse">
            <a:hlinkClick r:id="rId3" action="ppaction://hlinksldjump"/>
          </p:cNvPr>
          <p:cNvPicPr>
            <a:picLocks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0" y="6248400"/>
            <a:ext cx="781050" cy="577850"/>
          </a:xfr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8468" name="Picture 4" descr="67780800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8469" name="Picture 5" descr="67780800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Social-Emotional Development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/>
              <a:t>Social Development</a:t>
            </a:r>
          </a:p>
          <a:p>
            <a:r>
              <a:rPr lang="en-US">
                <a:solidFill>
                  <a:schemeClr val="accent1"/>
                </a:solidFill>
              </a:rPr>
              <a:t>Attachment: </a:t>
            </a:r>
            <a:r>
              <a:rPr lang="en-US"/>
              <a:t>strong affectional bond with special others that endures over time </a:t>
            </a:r>
          </a:p>
          <a:p>
            <a:pPr lvl="1"/>
            <a:r>
              <a:rPr lang="en-US" sz="2800">
                <a:solidFill>
                  <a:schemeClr val="accent1"/>
                </a:solidFill>
              </a:rPr>
              <a:t>Harlow’s</a:t>
            </a:r>
            <a:r>
              <a:rPr lang="en-US" sz="2800"/>
              <a:t> work with                    monkeys--feeding or contact comfort?</a:t>
            </a:r>
          </a:p>
          <a:p>
            <a:endParaRPr lang="en-US"/>
          </a:p>
        </p:txBody>
      </p:sp>
      <p:pic>
        <p:nvPicPr>
          <p:cNvPr id="319493" name="Picture 5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0"/>
            <a:ext cx="3667125" cy="4648200"/>
          </a:xfrm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9494" name="Picture 6" descr="6778080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9495" name="Picture 7" descr="67780800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6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Social-Emotional Development—Three Levels of Attachment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5486400" cy="4800600"/>
          </a:xfrm>
        </p:spPr>
        <p:txBody>
          <a:bodyPr/>
          <a:lstStyle/>
          <a:p>
            <a:pPr marL="495300" indent="-495300"/>
            <a:r>
              <a:rPr lang="en-US" sz="2800">
                <a:solidFill>
                  <a:schemeClr val="accent1"/>
                </a:solidFill>
              </a:rPr>
              <a:t>Ainsworth’s</a:t>
            </a:r>
            <a:r>
              <a:rPr lang="en-US" sz="2800"/>
              <a:t> </a:t>
            </a:r>
            <a:r>
              <a:rPr lang="en-US" sz="2800" i="1"/>
              <a:t>strange situation procedure</a:t>
            </a:r>
            <a:r>
              <a:rPr lang="en-US" sz="2800"/>
              <a:t> identified three types of attachment in children:</a:t>
            </a:r>
          </a:p>
          <a:p>
            <a:pPr marL="495300" indent="-495300">
              <a:buFont typeface="Wingdings" pitchFamily="2" charset="2"/>
              <a:buNone/>
            </a:pPr>
            <a:endParaRPr lang="en-US" sz="1400"/>
          </a:p>
          <a:p>
            <a:pPr marL="495300" indent="-495300">
              <a:buFontTx/>
              <a:buNone/>
            </a:pPr>
            <a:r>
              <a:rPr lang="en-US" sz="2800" b="1"/>
              <a:t>1.	</a:t>
            </a:r>
            <a:r>
              <a:rPr lang="en-US" sz="2800" b="1">
                <a:solidFill>
                  <a:schemeClr val="accent1"/>
                </a:solidFill>
              </a:rPr>
              <a:t>Securely Attached </a:t>
            </a:r>
            <a:r>
              <a:rPr lang="en-US" sz="2800"/>
              <a:t>Child stays close to mother, shows moderate distress when separated, and is happy when mother returns.</a:t>
            </a:r>
          </a:p>
        </p:txBody>
      </p:sp>
      <p:pic>
        <p:nvPicPr>
          <p:cNvPr id="320516" name="Picture 4" descr="Bonn &amp; Ellie F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10091" r="12581" b="15907"/>
          <a:stretch>
            <a:fillRect/>
          </a:stretch>
        </p:blipFill>
        <p:spPr>
          <a:xfrm>
            <a:off x="5867400" y="1828800"/>
            <a:ext cx="2971800" cy="3962400"/>
          </a:xfrm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20517" name="Picture 5" descr="6778080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6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403475"/>
            <a:ext cx="8229600" cy="4530725"/>
          </a:xfrm>
        </p:spPr>
        <p:txBody>
          <a:bodyPr/>
          <a:lstStyle/>
          <a:p>
            <a:pPr marL="571500" indent="-571500">
              <a:buFontTx/>
              <a:buNone/>
            </a:pPr>
            <a:r>
              <a:rPr lang="en-US" b="1"/>
              <a:t>2.	</a:t>
            </a:r>
            <a:r>
              <a:rPr lang="en-US" sz="3200" b="1">
                <a:solidFill>
                  <a:schemeClr val="accent1"/>
                </a:solidFill>
              </a:rPr>
              <a:t>Avoidant</a:t>
            </a:r>
            <a:r>
              <a:rPr lang="en-US" sz="3200"/>
              <a:t> Child treats mother and stranger the same and rarely cries when mother leaves. </a:t>
            </a:r>
          </a:p>
          <a:p>
            <a:pPr marL="571500" indent="-571500">
              <a:buFontTx/>
              <a:buNone/>
            </a:pPr>
            <a:r>
              <a:rPr lang="en-US" sz="3200" b="1"/>
              <a:t>3.	</a:t>
            </a:r>
            <a:r>
              <a:rPr lang="en-US" sz="3200" b="1">
                <a:solidFill>
                  <a:schemeClr val="accent1"/>
                </a:solidFill>
              </a:rPr>
              <a:t>Anxious/Ambivalent</a:t>
            </a:r>
            <a:r>
              <a:rPr lang="en-US" sz="3200"/>
              <a:t> Child is upset when mother leaves. When mother returns, child seeks closeness, but also squirms away.</a:t>
            </a:r>
          </a:p>
          <a:p>
            <a:pPr marL="571500" indent="-571500">
              <a:buFont typeface="Wingdings" pitchFamily="2" charset="2"/>
              <a:buNone/>
            </a:pPr>
            <a:endParaRPr lang="en-US" sz="320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Social-Emotional Development—Three Levels of Attachment (Continued)</a:t>
            </a:r>
          </a:p>
        </p:txBody>
      </p:sp>
    </p:spTree>
    <p:extLst>
      <p:ext uri="{BB962C8B-B14F-4D97-AF65-F5344CB8AC3E}">
        <p14:creationId xmlns:p14="http://schemas.microsoft.com/office/powerpoint/2010/main" val="21314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©John Wiley &amp; Sons, Inc. 2007                  Huffman: Psychology in Action (8e)</a:t>
            </a: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/>
          <a:lstStyle/>
          <a:p>
            <a:r>
              <a:rPr lang="en-US" sz="4400">
                <a:solidFill>
                  <a:srgbClr val="FF3300"/>
                </a:solidFill>
              </a:rPr>
              <a:t>			Pause and Reflect: </a:t>
            </a:r>
            <a:br>
              <a:rPr lang="en-US" sz="4400">
                <a:solidFill>
                  <a:srgbClr val="FF3300"/>
                </a:solidFill>
              </a:rPr>
            </a:br>
            <a:r>
              <a:rPr lang="en-US" sz="4400">
                <a:solidFill>
                  <a:srgbClr val="FF3300"/>
                </a:solidFill>
              </a:rPr>
              <a:t>			Why Study Psychology?</a:t>
            </a:r>
            <a:r>
              <a:rPr lang="en-US"/>
              <a:t> 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200400"/>
            <a:ext cx="4419600" cy="4038600"/>
          </a:xfrm>
        </p:spPr>
        <p:txBody>
          <a:bodyPr/>
          <a:lstStyle/>
          <a:p>
            <a:r>
              <a:rPr lang="en-US"/>
              <a:t>Research suggests the attachment patterns we develop as infants may carry over into similar patterns in our adult romantic relationships.</a:t>
            </a:r>
            <a:r>
              <a:rPr lang="en-US" sz="3200"/>
              <a:t> </a:t>
            </a:r>
          </a:p>
        </p:txBody>
      </p:sp>
      <p:pic>
        <p:nvPicPr>
          <p:cNvPr id="322565" name="Picture 5" descr="MPj01852450000[1]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5882"/>
          <a:stretch>
            <a:fillRect/>
          </a:stretch>
        </p:blipFill>
        <p:spPr bwMode="auto">
          <a:xfrm>
            <a:off x="4648200" y="1905000"/>
            <a:ext cx="1962150" cy="25146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566" name="Picture 6" descr="67780800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68" name="Picture 8" descr="67780800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2569" name="Picture 9" descr="The image “http://www.geocities.com/kellyjean9/thinker_animated.jpg” cannot be displayed, because it contains error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676400" cy="18288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7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Cognitive Development</vt:lpstr>
      <vt:lpstr>Cognitive Development (Continued)</vt:lpstr>
      <vt:lpstr>Cognitive Development— Piaget’s Four Stages</vt:lpstr>
      <vt:lpstr>PowerPoint Presentation</vt:lpstr>
      <vt:lpstr>PowerPoint Presentation</vt:lpstr>
      <vt:lpstr>Social-Emotional Development</vt:lpstr>
      <vt:lpstr>Social-Emotional Development—Three Levels of Attachment</vt:lpstr>
      <vt:lpstr>Social-Emotional Development—Three Levels of Attachment (Continued)</vt:lpstr>
      <vt:lpstr>   Pause and Reflect:     Why Study Psychology? </vt:lpstr>
      <vt:lpstr>Social-Emotional Development—Baumrind’s Three Parenting Styles</vt:lpstr>
      <vt:lpstr>Social-Emotional Development—Baumrind’s Three Parenting Styles</vt:lpstr>
    </vt:vector>
  </TitlesOfParts>
  <Company>School District #36 (Surrey)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Development</dc:title>
  <dc:creator>Dean Pacheco</dc:creator>
  <cp:lastModifiedBy>Dean Pacheco</cp:lastModifiedBy>
  <cp:revision>1</cp:revision>
  <dcterms:created xsi:type="dcterms:W3CDTF">2011-09-13T18:08:13Z</dcterms:created>
  <dcterms:modified xsi:type="dcterms:W3CDTF">2011-09-13T18:08:50Z</dcterms:modified>
</cp:coreProperties>
</file>